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36" y="-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87640"/>
            <a:ext cx="8100000" cy="511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287640"/>
            <a:ext cx="8100000" cy="511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287640"/>
            <a:ext cx="8100000" cy="511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6" name="Picture 145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504000" y="287640"/>
            <a:ext cx="8100000" cy="511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87640"/>
            <a:ext cx="8100000" cy="511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3" name="Picture 18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3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N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9640" cy="7554600"/>
          </a:xfrm>
          <a:prstGeom prst="rect">
            <a:avLst/>
          </a:prstGeom>
          <a:ln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87640"/>
            <a:ext cx="8100000" cy="1104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620000" y="-99360"/>
            <a:ext cx="8100000" cy="578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Listening and Speaking Skills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en-IN" sz="2400">
                <a:latin typeface="Arial"/>
              </a:rPr>
              <a:t>Prepared</a:t>
            </a:r>
            <a:r>
              <a:rPr lang="en-IN" sz="3200">
                <a:latin typeface="Arial"/>
              </a:rPr>
              <a:t> by Vineetha Krishnan</a:t>
            </a:r>
            <a:endParaRPr/>
          </a:p>
          <a:p>
            <a:pPr algn="r">
              <a:lnSpc>
                <a:spcPct val="100000"/>
              </a:lnSpc>
            </a:pPr>
            <a:r>
              <a:rPr lang="en-IN" sz="2400">
                <a:latin typeface="Arial"/>
              </a:rPr>
              <a:t>Asst. Professor</a:t>
            </a:r>
            <a:endParaRPr/>
          </a:p>
          <a:p>
            <a:pPr algn="r">
              <a:lnSpc>
                <a:spcPct val="100000"/>
              </a:lnSpc>
            </a:pPr>
            <a:r>
              <a:rPr lang="en-IN" sz="2400">
                <a:latin typeface="Arial"/>
              </a:rPr>
              <a:t>Dept. of English</a:t>
            </a:r>
            <a:endParaRPr/>
          </a:p>
          <a:p>
            <a:pPr algn="r">
              <a:lnSpc>
                <a:spcPct val="100000"/>
              </a:lnSpc>
            </a:pPr>
            <a:r>
              <a:rPr lang="en-IN" sz="2400">
                <a:latin typeface="Arial"/>
              </a:rPr>
              <a:t>NSS College, Pandalam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04000" y="1768680"/>
            <a:ext cx="9069120" cy="43812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CustomShape 2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Organs of Speech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</p:sp>
      <p:pic>
        <p:nvPicPr>
          <p:cNvPr id="209" name="Picture 208"/>
          <p:cNvPicPr/>
          <p:nvPr/>
        </p:nvPicPr>
        <p:blipFill>
          <a:blip r:embed="rId2"/>
          <a:stretch>
            <a:fillRect/>
          </a:stretch>
        </p:blipFill>
        <p:spPr>
          <a:xfrm>
            <a:off x="2248200" y="1576080"/>
            <a:ext cx="6075360" cy="456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4000" y="287640"/>
            <a:ext cx="8100000" cy="110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5860">
                <a:latin typeface="Times New Roman"/>
              </a:rPr>
              <a:t>The organs of Speech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lungs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Larynx and the Vocal cords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Pharynx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Soft Palate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mouth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lips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The tongue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287640"/>
            <a:ext cx="8100000" cy="110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5860">
                <a:latin typeface="Times New Roman"/>
              </a:rPr>
              <a:t>Phonetics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Why do we learn phonetics?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Phonetics familiarize ourselves with basic sounds of english language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Spoken english shows variations based on region, social class and levels of formality. So we need a standard in pronunciation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504000" y="287640"/>
            <a:ext cx="8100000" cy="110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5860">
                <a:latin typeface="Times New Roman"/>
              </a:rPr>
              <a:t>RP</a:t>
            </a: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4270">
                <a:latin typeface="Times New Roman"/>
              </a:rPr>
              <a:t>It s the widely known and accepted pronunciation of English, Received Pronunciation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4270">
                <a:latin typeface="Times New Roman"/>
              </a:rPr>
              <a:t>It is also known as BBC english or Queen's English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4270">
                <a:latin typeface="Times New Roman"/>
              </a:rPr>
              <a:t>It is the pronunciation of the people of southern England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5860">
                <a:latin typeface="Times New Roman"/>
              </a:rPr>
              <a:t>English Sounds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</p:sp>
      <p:pic>
        <p:nvPicPr>
          <p:cNvPr id="218" name="Picture 217"/>
          <p:cNvPicPr/>
          <p:nvPr/>
        </p:nvPicPr>
        <p:blipFill>
          <a:blip r:embed="rId2"/>
          <a:stretch>
            <a:fillRect/>
          </a:stretch>
        </p:blipFill>
        <p:spPr>
          <a:xfrm>
            <a:off x="1296000" y="1645920"/>
            <a:ext cx="7237800" cy="476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Vowels and Diphthongs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221" name="Picture 220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60" y="1690560"/>
            <a:ext cx="9524520" cy="433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Consonants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24" name="Picture 22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600" y="42840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4000" y="213120"/>
            <a:ext cx="8100000" cy="125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IN" sz="4400">
                <a:latin typeface="Arial"/>
              </a:rPr>
              <a:t>The Syllable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A syllable is a unit of pronunciation which is uttered in one chest pulse. eg. The word begin is pronounced in two chest pulses.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Identify the syllables in the following  words?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Table, teacher,mother, grammar, phonetics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504000" y="287640"/>
            <a:ext cx="8100000" cy="110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Strong forms and weak forms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Form class words have only one pronunciation but function class words have many pronunciations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4000" y="213120"/>
            <a:ext cx="8100000" cy="125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IN" sz="4400">
                <a:latin typeface="Arial"/>
              </a:rPr>
              <a:t>Intonation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4000" y="1823760"/>
            <a:ext cx="9072000" cy="438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Intonation refers to the falt l and rise of the voice while speaking.if the pitch of the voice moves from a high level to a low level it is calledfalling tone.if the pitch moves from a low levelto a high level it is called a rising intonation.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Listening Skill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504000" y="1769040"/>
            <a:ext cx="9068400" cy="438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Introduction</a:t>
            </a:r>
            <a:endParaRPr/>
          </a:p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Valuable skill in personal, academic and professional setting</a:t>
            </a:r>
            <a:endParaRPr/>
          </a:p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Helps to get into a profession in communications</a:t>
            </a:r>
            <a:endParaRPr/>
          </a:p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Very important in language learning</a:t>
            </a:r>
            <a:endParaRPr/>
          </a:p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Students acquire vocabulary, grammar and better pronunciation</a:t>
            </a:r>
            <a:endParaRPr/>
          </a:p>
          <a:p>
            <a:pPr algn="just">
              <a:lnSpc>
                <a:spcPct val="100000"/>
              </a:lnSpc>
            </a:pPr>
            <a:r>
              <a:rPr lang="en-IN" sz="3200">
                <a:latin typeface="Arial"/>
              </a:rPr>
              <a:t>Listening occurs naturally in mothertongue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504000" y="287640"/>
            <a:ext cx="8100000" cy="110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>
                <a:latin typeface="Arial"/>
              </a:rPr>
              <a:t>Conclusion</a:t>
            </a:r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3200">
                <a:latin typeface="Arial"/>
              </a:rPr>
              <a:t>To Promote the intelligibility of indian English, indian speakers should be familiarised with the phonetic features of the english language-positions of the english phonemes, stress, rhythm and intonation in connected speech.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4000" y="301320"/>
            <a:ext cx="9068400" cy="125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IN" sz="4400">
                <a:latin typeface="Arial"/>
              </a:rPr>
              <a:t>Definition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504000" y="1768680"/>
            <a:ext cx="9069120" cy="438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Listening as defined by international listening Association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“the active process of receiving, constructing meaning from, and responding to spoken and/or non-verbal messages. It involves the ability to retain information, as well as to react empathically or appreciatively to spoken and/or non-verbal messages”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301320"/>
            <a:ext cx="9068400" cy="125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Listening vs Hearing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504000" y="1768680"/>
            <a:ext cx="9069120" cy="438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Listening a deliberate and conscious act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Hearing is a passive act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Unlike hearing, listening improves through conscious effort and practice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4000" y="301320"/>
            <a:ext cx="9068400" cy="12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Process of listening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792000" y="1800000"/>
            <a:ext cx="9069840" cy="438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IN" sz="3200">
                <a:latin typeface="Arial"/>
              </a:rPr>
              <a:t>Hearing</a:t>
            </a:r>
            <a:endParaRPr/>
          </a:p>
          <a:p>
            <a:r>
              <a:rPr lang="en-IN" sz="3200">
                <a:latin typeface="Arial"/>
              </a:rPr>
              <a:t>Understanding</a:t>
            </a:r>
            <a:endParaRPr/>
          </a:p>
          <a:p>
            <a:r>
              <a:rPr lang="en-IN" sz="3200">
                <a:latin typeface="Arial"/>
              </a:rPr>
              <a:t>Interpreting</a:t>
            </a:r>
            <a:endParaRPr/>
          </a:p>
          <a:p>
            <a:r>
              <a:rPr lang="en-IN" sz="3200">
                <a:latin typeface="Arial"/>
              </a:rPr>
              <a:t>Evaluating</a:t>
            </a:r>
            <a:endParaRPr/>
          </a:p>
          <a:p>
            <a:r>
              <a:rPr lang="en-IN" sz="3200">
                <a:latin typeface="Arial"/>
              </a:rPr>
              <a:t>Responding</a:t>
            </a:r>
            <a:endParaRPr/>
          </a:p>
          <a:p>
            <a:r>
              <a:rPr lang="en-IN" sz="3200">
                <a:latin typeface="Arial"/>
              </a:rPr>
              <a:t>Remembering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Problems in listening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Trouble catching the actual sounds of english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Inability to understand fast, natural native-sounding speech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Need to hear more than once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Limited vocabulary power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Problem in predicting what te speaker is going to say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Difficulty in interpreting the meaning of a long text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Barriers to listening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Emotional barriers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Psychological barriers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Linguistic/ semantic barriers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Socio-cultural barriers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Physiological barriers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04000" y="301320"/>
            <a:ext cx="9069840" cy="125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IN" sz="4400">
                <a:latin typeface="Arial"/>
              </a:rPr>
              <a:t>How to overcome barriers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Avoid physical distractions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Empathise with the speaker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Try to understand the speaker's point of view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Try to understand cultural variations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Listen and read effectively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IN" sz="3200">
                <a:latin typeface="Arial"/>
              </a:rPr>
              <a:t>Practice good bod language tech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04000" y="1768680"/>
            <a:ext cx="9069120" cy="43812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CustomShape 2"/>
          <p:cNvSpPr/>
          <p:nvPr/>
        </p:nvSpPr>
        <p:spPr>
          <a:xfrm>
            <a:off x="504000" y="301320"/>
            <a:ext cx="907020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>
                <a:latin typeface="Arial"/>
              </a:rPr>
              <a:t>Conclusion</a:t>
            </a:r>
            <a:endParaRPr/>
          </a:p>
        </p:txBody>
      </p:sp>
      <p:sp>
        <p:nvSpPr>
          <p:cNvPr id="203" name="CustomShape 3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CustomShape 4"/>
          <p:cNvSpPr/>
          <p:nvPr/>
        </p:nvSpPr>
        <p:spPr>
          <a:xfrm>
            <a:off x="504000" y="301320"/>
            <a:ext cx="9070200" cy="126036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CustomShape 5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3200">
                <a:latin typeface="Arial"/>
              </a:rPr>
              <a:t>Listening creates acceptance and openness. It leads to learning and personal development. Good listening reduces stress and tension, minimises confusion and misunderstanding.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</dc:creator>
  <cp:lastModifiedBy>ss</cp:lastModifiedBy>
  <cp:revision>1</cp:revision>
  <dcterms:modified xsi:type="dcterms:W3CDTF">2017-09-29T04:15:20Z</dcterms:modified>
</cp:coreProperties>
</file>